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D308-1041-4A44-B05E-1AE9305C6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0A8F5-AA27-470F-B19D-379B01CF76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BBAEA8-37A2-490C-86EA-75DB0362985F}"/>
              </a:ext>
            </a:extLst>
          </p:cNvPr>
          <p:cNvSpPr>
            <a:spLocks noGrp="1"/>
          </p:cNvSpPr>
          <p:nvPr>
            <p:ph type="dt" sz="half" idx="10"/>
          </p:nvPr>
        </p:nvSpPr>
        <p:spPr/>
        <p:txBody>
          <a:bodyPr/>
          <a:lstStyle/>
          <a:p>
            <a:fld id="{87DE6118-2437-4B30-8E3C-4D2BE6020583}" type="datetimeFigureOut">
              <a:rPr lang="en-US" smtClean="0"/>
              <a:pPr/>
              <a:t>9/24/2020</a:t>
            </a:fld>
            <a:endParaRPr lang="en-US" dirty="0"/>
          </a:p>
        </p:txBody>
      </p:sp>
      <p:sp>
        <p:nvSpPr>
          <p:cNvPr id="5" name="Footer Placeholder 4">
            <a:extLst>
              <a:ext uri="{FF2B5EF4-FFF2-40B4-BE49-F238E27FC236}">
                <a16:creationId xmlns:a16="http://schemas.microsoft.com/office/drawing/2014/main" id="{A95D41E6-64E9-44DA-A2F5-8CD7F89B4F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E8F611-9D2F-46E3-8E64-B5D18B1D3281}"/>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95460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B024-977A-4B81-9DA7-76EF931738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166C34-782C-4C20-AD72-3B84CB28DE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DF1C-EF54-43B5-9DCF-DB0B0708EA2F}"/>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5" name="Footer Placeholder 4">
            <a:extLst>
              <a:ext uri="{FF2B5EF4-FFF2-40B4-BE49-F238E27FC236}">
                <a16:creationId xmlns:a16="http://schemas.microsoft.com/office/drawing/2014/main" id="{7AC26FE1-DE0F-46A4-9813-61E9FCE810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6248AB-184F-4E1A-B589-84DE53DE501F}"/>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06823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8FAFE-7EF4-4D9B-BEAB-3F340B43D4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A45E0-9E89-44F9-B653-D949D8B980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7D2FD-A940-4AC6-A54D-2C28F04594D2}"/>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5" name="Footer Placeholder 4">
            <a:extLst>
              <a:ext uri="{FF2B5EF4-FFF2-40B4-BE49-F238E27FC236}">
                <a16:creationId xmlns:a16="http://schemas.microsoft.com/office/drawing/2014/main" id="{B647EC1E-4DE4-46FA-A521-D2DB997C0C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75D572-D8EC-42A2-91CE-FF40467CD076}"/>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3124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6EAE-D057-4C95-B66D-FB5553572C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1CE74-B553-4122-A31B-357153257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41769-0B02-4A4F-8A8D-98ACDA63AAAE}"/>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5" name="Footer Placeholder 4">
            <a:extLst>
              <a:ext uri="{FF2B5EF4-FFF2-40B4-BE49-F238E27FC236}">
                <a16:creationId xmlns:a16="http://schemas.microsoft.com/office/drawing/2014/main" id="{68DCD421-FC92-4525-B6BD-E5EA5C602D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F29B85-5595-4CB8-A99D-61B5E19CAEC1}"/>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64931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C99D-E6A7-43A5-8D5A-3AE91CBB0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D4B3-BB98-44E5-81B9-2C7BE7DF0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AAB715-C88D-4A38-A22C-8710810306EB}"/>
              </a:ext>
            </a:extLst>
          </p:cNvPr>
          <p:cNvSpPr>
            <a:spLocks noGrp="1"/>
          </p:cNvSpPr>
          <p:nvPr>
            <p:ph type="dt" sz="half" idx="10"/>
          </p:nvPr>
        </p:nvSpPr>
        <p:spPr/>
        <p:txBody>
          <a:bodyPr/>
          <a:lstStyle/>
          <a:p>
            <a:fld id="{87DE6118-2437-4B30-8E3C-4D2BE6020583}" type="datetimeFigureOut">
              <a:rPr lang="en-US" smtClean="0"/>
              <a:pPr/>
              <a:t>9/24/2020</a:t>
            </a:fld>
            <a:endParaRPr lang="en-US" dirty="0"/>
          </a:p>
        </p:txBody>
      </p:sp>
      <p:sp>
        <p:nvSpPr>
          <p:cNvPr id="5" name="Footer Placeholder 4">
            <a:extLst>
              <a:ext uri="{FF2B5EF4-FFF2-40B4-BE49-F238E27FC236}">
                <a16:creationId xmlns:a16="http://schemas.microsoft.com/office/drawing/2014/main" id="{078546E9-5268-42BB-A1C7-9F77B4FC35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E3D9B5-39F1-4C91-8F6F-15F91EF48157}"/>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146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6AC5-5D25-4DF6-A19B-D63D3CE099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BA7B42-1A3D-482A-83B7-B721BD6567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2656B-B1DC-4B72-A03A-7418A35A07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4EB4FE-7195-41C3-8373-5F6F22870BBC}"/>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6" name="Footer Placeholder 5">
            <a:extLst>
              <a:ext uri="{FF2B5EF4-FFF2-40B4-BE49-F238E27FC236}">
                <a16:creationId xmlns:a16="http://schemas.microsoft.com/office/drawing/2014/main" id="{07AAD8CA-F116-4DCC-A6C5-EC08E7D1B2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A9178E-CDE2-45B1-944E-7B344306524A}"/>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4180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4A2-993D-4611-A956-727CB8B1B9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DD1EE-9324-4343-85CB-2D93A0965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FF641E-A8E5-4783-8613-F2A4B355E8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E8F760-F43B-4FC8-B4A7-2EE634546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8425AD-B195-4E70-87DF-2567124D89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CB3D3-93B6-47AB-9705-4889397D3F98}"/>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8" name="Footer Placeholder 7">
            <a:extLst>
              <a:ext uri="{FF2B5EF4-FFF2-40B4-BE49-F238E27FC236}">
                <a16:creationId xmlns:a16="http://schemas.microsoft.com/office/drawing/2014/main" id="{23E76401-BEF6-4C3C-9A39-5E1563D6CFC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A7FC02E-73CA-4221-8FA5-5DF6D3323F20}"/>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8953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D07C-595E-4C6E-8A59-509C59CFB2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C239D-841C-4EDF-9EAD-CF6EC5A69D16}"/>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4" name="Footer Placeholder 3">
            <a:extLst>
              <a:ext uri="{FF2B5EF4-FFF2-40B4-BE49-F238E27FC236}">
                <a16:creationId xmlns:a16="http://schemas.microsoft.com/office/drawing/2014/main" id="{422A7FCE-054F-467A-89F5-9DE75F88F67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4CF52C6-ABA1-457F-A39C-D0462BCB725E}"/>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533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A29A1D-22DF-4406-AB8C-606506A22CFA}"/>
              </a:ext>
            </a:extLst>
          </p:cNvPr>
          <p:cNvSpPr>
            <a:spLocks noGrp="1"/>
          </p:cNvSpPr>
          <p:nvPr>
            <p:ph type="dt" sz="half" idx="10"/>
          </p:nvPr>
        </p:nvSpPr>
        <p:spPr/>
        <p:txBody>
          <a:bodyPr/>
          <a:lstStyle/>
          <a:p>
            <a:fld id="{87DE6118-2437-4B30-8E3C-4D2BE6020583}" type="datetimeFigureOut">
              <a:rPr lang="en-US" smtClean="0"/>
              <a:t>9/24/2020</a:t>
            </a:fld>
            <a:endParaRPr lang="en-US" dirty="0"/>
          </a:p>
        </p:txBody>
      </p:sp>
      <p:sp>
        <p:nvSpPr>
          <p:cNvPr id="3" name="Footer Placeholder 2">
            <a:extLst>
              <a:ext uri="{FF2B5EF4-FFF2-40B4-BE49-F238E27FC236}">
                <a16:creationId xmlns:a16="http://schemas.microsoft.com/office/drawing/2014/main" id="{CE7F7A27-54A2-492D-A62B-58D9E7953FE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E25C4C5-587A-4BBA-BF42-648161C3A4E2}"/>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2676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7CF3-248C-4361-9E0A-1527745CF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18B8BB-DD5E-494D-A73A-25BDD8B63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E3CA0E-8118-404E-B740-2595B8A42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D33D9-513B-4BB0-8DA0-FB4D55DF4313}"/>
              </a:ext>
            </a:extLst>
          </p:cNvPr>
          <p:cNvSpPr>
            <a:spLocks noGrp="1"/>
          </p:cNvSpPr>
          <p:nvPr>
            <p:ph type="dt" sz="half" idx="10"/>
          </p:nvPr>
        </p:nvSpPr>
        <p:spPr/>
        <p:txBody>
          <a:bodyPr/>
          <a:lstStyle/>
          <a:p>
            <a:fld id="{87DE6118-2437-4B30-8E3C-4D2BE6020583}" type="datetimeFigureOut">
              <a:rPr lang="en-US" smtClean="0"/>
              <a:pPr/>
              <a:t>9/24/2020</a:t>
            </a:fld>
            <a:endParaRPr lang="en-US" dirty="0"/>
          </a:p>
        </p:txBody>
      </p:sp>
      <p:sp>
        <p:nvSpPr>
          <p:cNvPr id="6" name="Footer Placeholder 5">
            <a:extLst>
              <a:ext uri="{FF2B5EF4-FFF2-40B4-BE49-F238E27FC236}">
                <a16:creationId xmlns:a16="http://schemas.microsoft.com/office/drawing/2014/main" id="{7DC273C2-B242-411B-AA79-3B91D6BB4A8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5581EE-CF69-4C98-8B11-249CB1888A6F}"/>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8382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11F5-92BD-441E-9AC5-1C549E7A1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B5ED25-A346-4549-AC01-BC2D7822B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653B3-CAC7-4E37-B533-7D92215A3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F1E36-DD1C-4E7B-8F53-398A303E6480}"/>
              </a:ext>
            </a:extLst>
          </p:cNvPr>
          <p:cNvSpPr>
            <a:spLocks noGrp="1"/>
          </p:cNvSpPr>
          <p:nvPr>
            <p:ph type="dt" sz="half" idx="10"/>
          </p:nvPr>
        </p:nvSpPr>
        <p:spPr/>
        <p:txBody>
          <a:bodyPr/>
          <a:lstStyle/>
          <a:p>
            <a:fld id="{87DE6118-2437-4B30-8E3C-4D2BE6020583}" type="datetimeFigureOut">
              <a:rPr lang="en-US" smtClean="0"/>
              <a:pPr/>
              <a:t>9/24/2020</a:t>
            </a:fld>
            <a:endParaRPr lang="en-US" dirty="0"/>
          </a:p>
        </p:txBody>
      </p:sp>
      <p:sp>
        <p:nvSpPr>
          <p:cNvPr id="6" name="Footer Placeholder 5">
            <a:extLst>
              <a:ext uri="{FF2B5EF4-FFF2-40B4-BE49-F238E27FC236}">
                <a16:creationId xmlns:a16="http://schemas.microsoft.com/office/drawing/2014/main" id="{EC54BC01-AB89-4432-A654-2955FE6E11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74BDC8-CC0E-43A3-96A7-C50D988B98A5}"/>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3107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84DB00-8386-4E8E-AB59-E873B636D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47615-03D4-4F05-87FC-BAA2465E6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9B365-A0C5-4FAB-A992-AB3384337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9/24/2020</a:t>
            </a:fld>
            <a:endParaRPr lang="en-US" dirty="0"/>
          </a:p>
        </p:txBody>
      </p:sp>
      <p:sp>
        <p:nvSpPr>
          <p:cNvPr id="5" name="Footer Placeholder 4">
            <a:extLst>
              <a:ext uri="{FF2B5EF4-FFF2-40B4-BE49-F238E27FC236}">
                <a16:creationId xmlns:a16="http://schemas.microsoft.com/office/drawing/2014/main" id="{6EC440A4-331A-490F-8AA2-B18E9E7C2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CF2157F-CCD6-4A21-8538-7C334DE0F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5917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2">
            <a:extLst>
              <a:ext uri="{FF2B5EF4-FFF2-40B4-BE49-F238E27FC236}">
                <a16:creationId xmlns:a16="http://schemas.microsoft.com/office/drawing/2014/main" id="{3A2895F6-79B0-4C56-B053-51E24C329885}"/>
              </a:ext>
            </a:extLst>
          </p:cNvPr>
          <p:cNvPicPr/>
          <p:nvPr/>
        </p:nvPicPr>
        <p:blipFill>
          <a:blip r:embed="rId2"/>
          <a:stretch>
            <a:fillRect/>
          </a:stretch>
        </p:blipFill>
        <p:spPr bwMode="auto">
          <a:xfrm>
            <a:off x="241300" y="228600"/>
            <a:ext cx="3839111" cy="6261100"/>
          </a:xfrm>
          <a:prstGeom prst="rect">
            <a:avLst/>
          </a:prstGeom>
        </p:spPr>
      </p:pic>
      <p:pic>
        <p:nvPicPr>
          <p:cNvPr id="19" name="Image1">
            <a:extLst>
              <a:ext uri="{FF2B5EF4-FFF2-40B4-BE49-F238E27FC236}">
                <a16:creationId xmlns:a16="http://schemas.microsoft.com/office/drawing/2014/main" id="{61DCA18D-4707-4545-8F6B-22019AFDC66A}"/>
              </a:ext>
            </a:extLst>
          </p:cNvPr>
          <p:cNvPicPr/>
          <p:nvPr/>
        </p:nvPicPr>
        <p:blipFill>
          <a:blip r:embed="rId3"/>
          <a:stretch>
            <a:fillRect/>
          </a:stretch>
        </p:blipFill>
        <p:spPr bwMode="auto">
          <a:xfrm>
            <a:off x="9740900" y="2057283"/>
            <a:ext cx="2286000" cy="2972034"/>
          </a:xfrm>
          <a:prstGeom prst="rect">
            <a:avLst/>
          </a:prstGeom>
        </p:spPr>
      </p:pic>
      <p:sp>
        <p:nvSpPr>
          <p:cNvPr id="23" name="TextBox 22">
            <a:extLst>
              <a:ext uri="{FF2B5EF4-FFF2-40B4-BE49-F238E27FC236}">
                <a16:creationId xmlns:a16="http://schemas.microsoft.com/office/drawing/2014/main" id="{C13634E0-593D-4E57-9255-43FBC6E46C65}"/>
              </a:ext>
            </a:extLst>
          </p:cNvPr>
          <p:cNvSpPr txBox="1"/>
          <p:nvPr/>
        </p:nvSpPr>
        <p:spPr>
          <a:xfrm>
            <a:off x="4156611" y="1841266"/>
            <a:ext cx="5508089" cy="3970318"/>
          </a:xfrm>
          <a:prstGeom prst="rect">
            <a:avLst/>
          </a:prstGeom>
          <a:noFill/>
        </p:spPr>
        <p:txBody>
          <a:bodyPr wrap="square">
            <a:spAutoFit/>
          </a:bodyPr>
          <a:lstStyle/>
          <a:p>
            <a:pPr algn="just"/>
            <a:r>
              <a:rPr lang="en-US" sz="2800" i="0" dirty="0" err="1">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Hangor</a:t>
            </a:r>
            <a:r>
              <a:rPr lang="en-US" sz="2800" i="0" dirty="0">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 Nodi Grenade is a novel written by Selina Hossain, a renowned writer of </a:t>
            </a:r>
            <a:r>
              <a:rPr lang="en-US" sz="2800" dirty="0">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Bangladesh. </a:t>
            </a:r>
            <a:r>
              <a:rPr lang="en-US" sz="2800" dirty="0">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 In 1972, Selina Hossain wrote this story, based on a true incident that occurred at </a:t>
            </a:r>
            <a:r>
              <a:rPr lang="en-US" sz="2800" dirty="0" err="1">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Kaliganj</a:t>
            </a:r>
            <a:r>
              <a:rPr lang="en-US" sz="2800" dirty="0">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 in Jessore during the liberation war. Afterwards, it was published as a novel in the year of 1976.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3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8">
            <a:extLst>
              <a:ext uri="{FF2B5EF4-FFF2-40B4-BE49-F238E27FC236}">
                <a16:creationId xmlns:a16="http://schemas.microsoft.com/office/drawing/2014/main" id="{14546FB0-16AE-4BEE-BBCF-12832D21E8C9}"/>
              </a:ext>
            </a:extLst>
          </p:cNvPr>
          <p:cNvPicPr/>
          <p:nvPr/>
        </p:nvPicPr>
        <p:blipFill>
          <a:blip r:embed="rId2"/>
          <a:stretch>
            <a:fillRect/>
          </a:stretch>
        </p:blipFill>
        <p:spPr bwMode="auto">
          <a:xfrm>
            <a:off x="0" y="0"/>
            <a:ext cx="12192000" cy="6857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418897" y="4370844"/>
            <a:ext cx="9312166" cy="1938992"/>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Suddenly, at one night, Hafiz and Kader- sons of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Ramjan</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came across Buri’s house and they wanted to hide in her house to save themselves from the cruel military. Right after that, the invading forces surrounded Buri’s house, she thought these boys must be saved at any cost. Buri handed over an arm to her son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Rois</a:t>
            </a:r>
            <a:endPar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endParaRPr>
          </a:p>
        </p:txBody>
      </p:sp>
    </p:spTree>
    <p:extLst>
      <p:ext uri="{BB962C8B-B14F-4D97-AF65-F5344CB8AC3E}">
        <p14:creationId xmlns:p14="http://schemas.microsoft.com/office/powerpoint/2010/main" val="295009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9">
            <a:extLst>
              <a:ext uri="{FF2B5EF4-FFF2-40B4-BE49-F238E27FC236}">
                <a16:creationId xmlns:a16="http://schemas.microsoft.com/office/drawing/2014/main" id="{7131741E-EF1B-4B53-B7F0-DBB2DE44FC11}"/>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198179" y="4381355"/>
            <a:ext cx="9480331" cy="1200329"/>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The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Pakistany</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army killed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Rois</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thinking he was a freedom fighter. So she gave up her child to save the two freedom fighters and to put a contribution in bringing our independence.</a:t>
            </a:r>
          </a:p>
        </p:txBody>
      </p:sp>
    </p:spTree>
    <p:extLst>
      <p:ext uri="{BB962C8B-B14F-4D97-AF65-F5344CB8AC3E}">
        <p14:creationId xmlns:p14="http://schemas.microsoft.com/office/powerpoint/2010/main" val="241659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0">
            <a:extLst>
              <a:ext uri="{FF2B5EF4-FFF2-40B4-BE49-F238E27FC236}">
                <a16:creationId xmlns:a16="http://schemas.microsoft.com/office/drawing/2014/main" id="{49510B10-715C-467C-886F-BC96E2811B3A}"/>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749300" y="4370844"/>
            <a:ext cx="10718800" cy="1938992"/>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Buri was not the only the mother of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Rois</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but she had become the mother of all freedom fighters. </a:t>
            </a:r>
          </a:p>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Thousands of Buri lost their children during the war of liberation. We may don’t know every mother’s sacrifices. Buri sacrificed her child to save two freedom fighters. Such an example of patriotism can never be found again.</a:t>
            </a:r>
          </a:p>
        </p:txBody>
      </p:sp>
    </p:spTree>
    <p:extLst>
      <p:ext uri="{BB962C8B-B14F-4D97-AF65-F5344CB8AC3E}">
        <p14:creationId xmlns:p14="http://schemas.microsoft.com/office/powerpoint/2010/main" val="219032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11">
            <a:extLst>
              <a:ext uri="{FF2B5EF4-FFF2-40B4-BE49-F238E27FC236}">
                <a16:creationId xmlns:a16="http://schemas.microsoft.com/office/drawing/2014/main" id="{FD7A8EDA-6BF9-4652-A748-504B2BC585A1}"/>
              </a:ext>
            </a:extLst>
          </p:cNvPr>
          <p:cNvPicPr/>
          <p:nvPr/>
        </p:nvPicPr>
        <p:blipFill rotWithShape="1">
          <a:blip r:embed="rId2"/>
          <a:srcRect l="32727" t="3505" r="3594" b="1"/>
          <a:stretch/>
        </p:blipFill>
        <p:spPr bwMode="auto">
          <a:xfrm>
            <a:off x="2562726" y="1"/>
            <a:ext cx="9629274" cy="6857999"/>
          </a:xfrm>
          <a:prstGeom prst="rect">
            <a:avLst/>
          </a:prstGeom>
        </p:spPr>
      </p:pic>
      <p:sp>
        <p:nvSpPr>
          <p:cNvPr id="24" name="Freeform: Shape 15">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7">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C432036-E25C-49B3-82FE-A1DB8173AC21}"/>
              </a:ext>
            </a:extLst>
          </p:cNvPr>
          <p:cNvSpPr txBox="1"/>
          <p:nvPr/>
        </p:nvSpPr>
        <p:spPr>
          <a:xfrm>
            <a:off x="804672" y="342006"/>
            <a:ext cx="3879232" cy="22481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effectLst/>
                <a:latin typeface="+mj-lt"/>
                <a:ea typeface="+mj-ea"/>
                <a:cs typeface="+mj-cs"/>
              </a:rPr>
              <a:t>Thank You ! </a:t>
            </a:r>
            <a:endParaRPr lang="en-US" sz="5400">
              <a:latin typeface="+mj-lt"/>
              <a:ea typeface="+mj-ea"/>
              <a:cs typeface="+mj-cs"/>
            </a:endParaRPr>
          </a:p>
        </p:txBody>
      </p:sp>
    </p:spTree>
    <p:extLst>
      <p:ext uri="{BB962C8B-B14F-4D97-AF65-F5344CB8AC3E}">
        <p14:creationId xmlns:p14="http://schemas.microsoft.com/office/powerpoint/2010/main" val="325142805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Image1">
            <a:extLst>
              <a:ext uri="{FF2B5EF4-FFF2-40B4-BE49-F238E27FC236}">
                <a16:creationId xmlns:a16="http://schemas.microsoft.com/office/drawing/2014/main" id="{61DCA18D-4707-4545-8F6B-22019AFDC66A}"/>
              </a:ext>
            </a:extLst>
          </p:cNvPr>
          <p:cNvPicPr/>
          <p:nvPr/>
        </p:nvPicPr>
        <p:blipFill>
          <a:blip r:embed="rId2"/>
          <a:stretch>
            <a:fillRect/>
          </a:stretch>
        </p:blipFill>
        <p:spPr bwMode="auto">
          <a:xfrm>
            <a:off x="1079500" y="1727083"/>
            <a:ext cx="2286000" cy="2972034"/>
          </a:xfrm>
          <a:prstGeom prst="rect">
            <a:avLst/>
          </a:prstGeom>
        </p:spPr>
      </p:pic>
      <p:sp>
        <p:nvSpPr>
          <p:cNvPr id="23" name="TextBox 22">
            <a:extLst>
              <a:ext uri="{FF2B5EF4-FFF2-40B4-BE49-F238E27FC236}">
                <a16:creationId xmlns:a16="http://schemas.microsoft.com/office/drawing/2014/main" id="{C13634E0-593D-4E57-9255-43FBC6E46C65}"/>
              </a:ext>
            </a:extLst>
          </p:cNvPr>
          <p:cNvSpPr txBox="1"/>
          <p:nvPr/>
        </p:nvSpPr>
        <p:spPr>
          <a:xfrm>
            <a:off x="6341011" y="1443841"/>
            <a:ext cx="5508089" cy="3970318"/>
          </a:xfrm>
          <a:prstGeom prst="rect">
            <a:avLst/>
          </a:prstGeom>
          <a:noFill/>
        </p:spPr>
        <p:txBody>
          <a:bodyPr wrap="square">
            <a:spAutoFit/>
          </a:bodyPr>
          <a:lstStyle/>
          <a:p>
            <a:pPr algn="just"/>
            <a:r>
              <a:rPr lang="en-US" sz="2800" i="0" dirty="0" err="1">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Hangor</a:t>
            </a:r>
            <a:r>
              <a:rPr lang="en-US" sz="2800" i="0" dirty="0">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 Nodi Grenade is a novel written by Selina Hossain, a renowned writer of </a:t>
            </a:r>
            <a:r>
              <a:rPr lang="en-US" sz="2800" dirty="0">
                <a:solidFill>
                  <a:srgbClr val="030303"/>
                </a:solidFill>
                <a:effectLst/>
                <a:latin typeface="Times New Roman" panose="02020603050405020304" pitchFamily="18" charset="0"/>
                <a:ea typeface="NSimSun" panose="02010609030101010101" pitchFamily="49" charset="-122"/>
                <a:cs typeface="Times New Roman" panose="02020603050405020304" pitchFamily="18" charset="0"/>
              </a:rPr>
              <a:t>Bangladesh. </a:t>
            </a:r>
            <a:r>
              <a:rPr lang="en-US" sz="2800" dirty="0">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 In 1972, Selina Hossain wrote this story, based on a true incident that occurred at </a:t>
            </a:r>
            <a:r>
              <a:rPr lang="en-US" sz="2800" dirty="0" err="1">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Kaliganj</a:t>
            </a:r>
            <a:r>
              <a:rPr lang="en-US" sz="2800" dirty="0">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 in Jessore during the liberation war. Afterwards, it was published as a novel in the year of 1976.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42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
            <a:extLst>
              <a:ext uri="{FF2B5EF4-FFF2-40B4-BE49-F238E27FC236}">
                <a16:creationId xmlns:a16="http://schemas.microsoft.com/office/drawing/2014/main" id="{5E6D616A-C722-4684-A584-C99303169432}"/>
              </a:ext>
            </a:extLst>
          </p:cNvPr>
          <p:cNvPicPr/>
          <p:nvPr/>
        </p:nvPicPr>
        <p:blipFill>
          <a:blip r:embed="rId2"/>
          <a:stretch>
            <a:fillRect/>
          </a:stretch>
        </p:blipFill>
        <p:spPr bwMode="auto">
          <a:xfrm>
            <a:off x="0" y="0"/>
            <a:ext cx="12192000" cy="6857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33EA60B-3E15-4E88-A96D-5EE644F021B6}"/>
              </a:ext>
            </a:extLst>
          </p:cNvPr>
          <p:cNvSpPr txBox="1"/>
          <p:nvPr/>
        </p:nvSpPr>
        <p:spPr>
          <a:xfrm>
            <a:off x="1492467" y="5185382"/>
            <a:ext cx="9380921" cy="1200329"/>
          </a:xfrm>
          <a:prstGeom prst="rect">
            <a:avLst/>
          </a:prstGeom>
          <a:noFill/>
        </p:spPr>
        <p:txBody>
          <a:bodyPr wrap="square">
            <a:spAutoFit/>
          </a:bodyPr>
          <a:lstStyle/>
          <a:p>
            <a:pPr algn="just"/>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The central character of the </a:t>
            </a:r>
            <a:r>
              <a:rPr lang="en-US"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Hangor</a:t>
            </a: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Nodi Grenade is Buri. Buri is the name of a teenager who grew up in a village who doesn't like her name but </a:t>
            </a:r>
            <a:b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b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eventually the name becomes permanent.</a:t>
            </a:r>
            <a:endParaRPr lang="en-US" sz="2400" dirty="0">
              <a:solidFill>
                <a:schemeClr val="bg1"/>
              </a:solidFill>
            </a:endParaRPr>
          </a:p>
        </p:txBody>
      </p:sp>
    </p:spTree>
    <p:extLst>
      <p:ext uri="{BB962C8B-B14F-4D97-AF65-F5344CB8AC3E}">
        <p14:creationId xmlns:p14="http://schemas.microsoft.com/office/powerpoint/2010/main" val="274249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
            <a:extLst>
              <a:ext uri="{FF2B5EF4-FFF2-40B4-BE49-F238E27FC236}">
                <a16:creationId xmlns:a16="http://schemas.microsoft.com/office/drawing/2014/main" id="{E97044B9-3E74-402D-8C1C-5C260D039FFE}"/>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ED427E20-B945-4C84-BCDB-36DCC41C7F88}"/>
              </a:ext>
            </a:extLst>
          </p:cNvPr>
          <p:cNvSpPr txBox="1"/>
          <p:nvPr/>
        </p:nvSpPr>
        <p:spPr>
          <a:xfrm>
            <a:off x="1923087" y="5454581"/>
            <a:ext cx="8004810" cy="1200329"/>
          </a:xfrm>
          <a:prstGeom prst="rect">
            <a:avLst/>
          </a:prstGeom>
          <a:noFill/>
        </p:spPr>
        <p:txBody>
          <a:bodyPr wrap="square">
            <a:spAutoFit/>
          </a:bodyPr>
          <a:lstStyle/>
          <a:p>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In this way, years passed by and Buri was getting older and her father also passed away.</a:t>
            </a:r>
            <a:b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br>
            <a:endParaRPr lang="en-US" sz="2400" dirty="0">
              <a:solidFill>
                <a:schemeClr val="bg1"/>
              </a:solidFill>
            </a:endParaRPr>
          </a:p>
        </p:txBody>
      </p:sp>
    </p:spTree>
    <p:extLst>
      <p:ext uri="{BB962C8B-B14F-4D97-AF65-F5344CB8AC3E}">
        <p14:creationId xmlns:p14="http://schemas.microsoft.com/office/powerpoint/2010/main" val="189194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
            <a:extLst>
              <a:ext uri="{FF2B5EF4-FFF2-40B4-BE49-F238E27FC236}">
                <a16:creationId xmlns:a16="http://schemas.microsoft.com/office/drawing/2014/main" id="{38FD3414-EFA6-4876-B9F1-0DA69FD8444B}"/>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607820" y="4757380"/>
            <a:ext cx="8780780" cy="1200329"/>
          </a:xfrm>
          <a:prstGeom prst="rect">
            <a:avLst/>
          </a:prstGeom>
          <a:noFill/>
        </p:spPr>
        <p:txBody>
          <a:bodyPr wrap="square">
            <a:spAutoFit/>
          </a:bodyPr>
          <a:lstStyle/>
          <a:p>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After her father’s death, she got married to her cousin </a:t>
            </a:r>
            <a:r>
              <a:rPr lang="en-US"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Gafur</a:t>
            </a: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Buri was </a:t>
            </a:r>
            <a:r>
              <a:rPr lang="en-US"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Gafur's</a:t>
            </a: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second wife! In his family, </a:t>
            </a:r>
            <a:r>
              <a:rPr lang="en-US"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Gafur</a:t>
            </a: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had two sons named Saleem and </a:t>
            </a:r>
            <a:r>
              <a:rPr lang="en-US"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Kalim</a:t>
            </a:r>
            <a:r>
              <a:rPr lang="en-US"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left by his ex-wife.</a:t>
            </a:r>
            <a:endParaRPr lang="en-US" sz="2400" dirty="0">
              <a:solidFill>
                <a:schemeClr val="bg1"/>
              </a:solidFill>
            </a:endParaRPr>
          </a:p>
        </p:txBody>
      </p:sp>
    </p:spTree>
    <p:extLst>
      <p:ext uri="{BB962C8B-B14F-4D97-AF65-F5344CB8AC3E}">
        <p14:creationId xmlns:p14="http://schemas.microsoft.com/office/powerpoint/2010/main" val="408092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2">
            <a:extLst>
              <a:ext uri="{FF2B5EF4-FFF2-40B4-BE49-F238E27FC236}">
                <a16:creationId xmlns:a16="http://schemas.microsoft.com/office/drawing/2014/main" id="{9BD5FA25-D73D-4B19-A04A-FCD2CEB6526F}"/>
              </a:ext>
            </a:extLst>
          </p:cNvPr>
          <p:cNvPicPr/>
          <p:nvPr/>
        </p:nvPicPr>
        <p:blipFill>
          <a:blip r:embed="rId2"/>
          <a:stretch>
            <a:fillRect/>
          </a:stretch>
        </p:blipFill>
        <p:spPr bwMode="auto">
          <a:xfrm>
            <a:off x="-346842" y="-2070538"/>
            <a:ext cx="12538842" cy="8928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474382" y="4850659"/>
            <a:ext cx="8780780" cy="1569660"/>
          </a:xfrm>
          <a:prstGeom prst="rect">
            <a:avLst/>
          </a:prstGeom>
          <a:noFill/>
        </p:spPr>
        <p:txBody>
          <a:bodyPr wrap="square">
            <a:spAutoFit/>
          </a:bodyPr>
          <a:lstStyle/>
          <a:p>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Shortly after their visit, Buri gave birth to their son,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Rois</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a:t>
            </a:r>
          </a:p>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However, in place of being happy, to her utter surprise, she saw that her dream was shattered as her son was deaf and had trouble of impaired hearing.</a:t>
            </a:r>
          </a:p>
        </p:txBody>
      </p:sp>
    </p:spTree>
    <p:extLst>
      <p:ext uri="{BB962C8B-B14F-4D97-AF65-F5344CB8AC3E}">
        <p14:creationId xmlns:p14="http://schemas.microsoft.com/office/powerpoint/2010/main" val="3741500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3">
            <a:extLst>
              <a:ext uri="{FF2B5EF4-FFF2-40B4-BE49-F238E27FC236}">
                <a16:creationId xmlns:a16="http://schemas.microsoft.com/office/drawing/2014/main" id="{58CF3EE2-7035-4727-AAAD-97BCA1153C2A}"/>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607820" y="4566880"/>
            <a:ext cx="8780780" cy="1569660"/>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Shortly after their visit, Buri gave birth to their son,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Rois</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a:t>
            </a:r>
          </a:p>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However, in place of being happy, to her utter surprise, she saw that her dream was shattered as her son was deaf and had trouble of impaired hearing.</a:t>
            </a:r>
          </a:p>
        </p:txBody>
      </p:sp>
    </p:spTree>
    <p:extLst>
      <p:ext uri="{BB962C8B-B14F-4D97-AF65-F5344CB8AC3E}">
        <p14:creationId xmlns:p14="http://schemas.microsoft.com/office/powerpoint/2010/main" val="1820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6">
            <a:extLst>
              <a:ext uri="{FF2B5EF4-FFF2-40B4-BE49-F238E27FC236}">
                <a16:creationId xmlns:a16="http://schemas.microsoft.com/office/drawing/2014/main" id="{5035B1F8-4579-4628-AEAE-4B6BF64E061D}"/>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450428" y="4075244"/>
            <a:ext cx="9343696" cy="2677656"/>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Suddenly the situation in the country started getting worse, rumours were spread that a war would start in the country seeking independence and rights. Buri’s mind was filled with an unknown fear. The village,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Holdigaon</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was also affected.</a:t>
            </a:r>
          </a:p>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When the war breaks out,  the people of the village had started leaving the village but Buri stayed at her own house. The young boys had also started joining the Mukti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Bahini</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a:t>
            </a:r>
          </a:p>
        </p:txBody>
      </p:sp>
    </p:spTree>
    <p:extLst>
      <p:ext uri="{BB962C8B-B14F-4D97-AF65-F5344CB8AC3E}">
        <p14:creationId xmlns:p14="http://schemas.microsoft.com/office/powerpoint/2010/main" val="329749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7">
            <a:extLst>
              <a:ext uri="{FF2B5EF4-FFF2-40B4-BE49-F238E27FC236}">
                <a16:creationId xmlns:a16="http://schemas.microsoft.com/office/drawing/2014/main" id="{2F1EB662-1C64-4872-955F-0D65C9E4B9CB}"/>
              </a:ext>
            </a:extLst>
          </p:cNvPr>
          <p:cNvPicPr/>
          <p:nvPr/>
        </p:nvPicPr>
        <p:blipFill>
          <a:blip r:embed="rId2"/>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FB2BC8E-3978-43E7-A2EA-0DAC4F5A4C02}"/>
              </a:ext>
            </a:extLst>
          </p:cNvPr>
          <p:cNvSpPr txBox="1"/>
          <p:nvPr/>
        </p:nvSpPr>
        <p:spPr>
          <a:xfrm>
            <a:off x="1387366" y="4180344"/>
            <a:ext cx="9343696" cy="1938992"/>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Salim went to war leaving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Kalim</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with the responsibility of the whole family. The Pakistan army came to ask where was Salim.  For not informing about Saleem and the Mukti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Bahini</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Kalim</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was brutally murdered by the Pakistani Army before the eyes of his mother. </a:t>
            </a:r>
            <a:r>
              <a:rPr lang="en-GB" sz="2400" dirty="0" err="1">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Kalim’s</a:t>
            </a:r>
            <a:r>
              <a:rPr lang="en-GB" sz="24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 death changed Buri’s mind a lot.</a:t>
            </a:r>
          </a:p>
        </p:txBody>
      </p:sp>
    </p:spTree>
    <p:extLst>
      <p:ext uri="{BB962C8B-B14F-4D97-AF65-F5344CB8AC3E}">
        <p14:creationId xmlns:p14="http://schemas.microsoft.com/office/powerpoint/2010/main" val="603623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594</Words>
  <Application>Microsoft Office PowerPoint</Application>
  <PresentationFormat>Widescreen</PresentationFormat>
  <Paragraphs>17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Sohanuzzaman Soad</dc:creator>
  <cp:lastModifiedBy>Sohanuzzaman Soad</cp:lastModifiedBy>
  <cp:revision>2</cp:revision>
  <dcterms:created xsi:type="dcterms:W3CDTF">2020-09-24T06:46:56Z</dcterms:created>
  <dcterms:modified xsi:type="dcterms:W3CDTF">2020-09-24T07:11:37Z</dcterms:modified>
</cp:coreProperties>
</file>